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  <p:sldMasterId id="2147483676" r:id="rId3"/>
  </p:sldMasterIdLst>
  <p:notesMasterIdLst>
    <p:notesMasterId r:id="rId21"/>
  </p:notesMasterIdLst>
  <p:handoutMasterIdLst>
    <p:handoutMasterId r:id="rId22"/>
  </p:handoutMasterIdLst>
  <p:sldIdLst>
    <p:sldId id="735" r:id="rId4"/>
    <p:sldId id="697" r:id="rId5"/>
    <p:sldId id="698" r:id="rId6"/>
    <p:sldId id="740" r:id="rId7"/>
    <p:sldId id="753" r:id="rId8"/>
    <p:sldId id="744" r:id="rId9"/>
    <p:sldId id="738" r:id="rId10"/>
    <p:sldId id="746" r:id="rId11"/>
    <p:sldId id="747" r:id="rId12"/>
    <p:sldId id="748" r:id="rId13"/>
    <p:sldId id="754" r:id="rId14"/>
    <p:sldId id="755" r:id="rId15"/>
    <p:sldId id="756" r:id="rId16"/>
    <p:sldId id="757" r:id="rId17"/>
    <p:sldId id="699" r:id="rId18"/>
    <p:sldId id="752" r:id="rId19"/>
    <p:sldId id="653" r:id="rId20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44100"/>
    <a:srgbClr val="008000"/>
    <a:srgbClr val="003300"/>
    <a:srgbClr val="FBE6C7"/>
    <a:srgbClr val="3366CC"/>
    <a:srgbClr val="E9EDF4"/>
    <a:srgbClr val="97CCED"/>
    <a:srgbClr val="F28244"/>
    <a:srgbClr val="5D5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64712" autoAdjust="0"/>
  </p:normalViewPr>
  <p:slideViewPr>
    <p:cSldViewPr>
      <p:cViewPr varScale="1">
        <p:scale>
          <a:sx n="71" d="100"/>
          <a:sy n="71" d="100"/>
        </p:scale>
        <p:origin x="5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225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225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A2F489-2F57-468D-831E-AED0777C028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0064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225" y="1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51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185" y="3229413"/>
            <a:ext cx="7278270" cy="305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225" y="6457737"/>
            <a:ext cx="4302414" cy="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FD8F55-6D1F-4432-BD55-C714094017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7732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지식그래프 관련 논문 연구 </a:t>
            </a:r>
            <a:r>
              <a:rPr lang="en-US" altLang="ko-KR" dirty="0"/>
              <a:t>2</a:t>
            </a:r>
            <a:r>
              <a:rPr lang="ko-KR" altLang="en-US" dirty="0"/>
              <a:t>주차 발표를 </a:t>
            </a:r>
            <a:r>
              <a:rPr lang="ko-KR" altLang="en-US" dirty="0" err="1"/>
              <a:t>하게된</a:t>
            </a:r>
            <a:r>
              <a:rPr lang="ko-KR" altLang="en-US" dirty="0"/>
              <a:t> 국방디지털융합학과 </a:t>
            </a:r>
            <a:r>
              <a:rPr lang="ko-KR" altLang="en-US" dirty="0" err="1"/>
              <a:t>장석규입니다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연구에서는 </a:t>
            </a:r>
            <a:r>
              <a:rPr lang="en-US" altLang="ko-KR" dirty="0"/>
              <a:t>Text</a:t>
            </a:r>
            <a:r>
              <a:rPr lang="ko-KR" altLang="en-US" dirty="0"/>
              <a:t>로 부터 </a:t>
            </a:r>
            <a:r>
              <a:rPr lang="en-US" altLang="ko-KR" dirty="0"/>
              <a:t>Knowledge Graph</a:t>
            </a:r>
            <a:r>
              <a:rPr lang="ko-KR" altLang="en-US" dirty="0"/>
              <a:t>의 노드와 </a:t>
            </a:r>
            <a:r>
              <a:rPr lang="ko-KR" altLang="en-US" dirty="0" err="1"/>
              <a:t>엣지를</a:t>
            </a:r>
            <a:r>
              <a:rPr lang="ko-KR" altLang="en-US" dirty="0"/>
              <a:t> 생성하는 기술을 소개하는 논문 에 대한 연구를 진행한 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 대해 발표하고자 합니다</a:t>
            </a:r>
            <a:r>
              <a:rPr lang="en-US" altLang="ko-KR" dirty="0"/>
              <a:t>. </a:t>
            </a:r>
            <a:r>
              <a:rPr lang="ko-KR" altLang="en-US" dirty="0"/>
              <a:t>해당 논문에서 소개하고 있는 모델의 이름은 </a:t>
            </a:r>
            <a:r>
              <a:rPr lang="en-US" altLang="ko-KR" dirty="0" err="1"/>
              <a:t>Grapher</a:t>
            </a:r>
            <a:r>
              <a:rPr lang="ko-KR" altLang="en-US" dirty="0"/>
              <a:t>이고 해당 논문을 선정한 이유와 모델의 특징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 대해 발표하고 관련 코드를 살펴보도록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87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24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모듈에서는 노드 피처의 생성된 집합을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엣지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생성에 활용합니다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노드 피처의 쌍이 주어지면 예측 헤드는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엣지의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존재 여부를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1" i="0" dirty="0">
                <a:effectLst/>
                <a:latin typeface="Söhne"/>
              </a:rPr>
              <a:t>옵션 </a:t>
            </a:r>
            <a:r>
              <a:rPr lang="en-US" altLang="ko-KR" b="1" i="0" dirty="0">
                <a:effectLst/>
                <a:latin typeface="Söhne"/>
              </a:rPr>
              <a:t>1: </a:t>
            </a:r>
            <a:r>
              <a:rPr lang="ko-KR" altLang="en-US" b="1" i="0" dirty="0">
                <a:effectLst/>
                <a:latin typeface="Söhne"/>
              </a:rPr>
              <a:t>노드 생성과 유사한 헤드 사용 </a:t>
            </a:r>
            <a:r>
              <a:rPr lang="en-US" altLang="ko-KR" b="1" i="0" dirty="0">
                <a:effectLst/>
                <a:latin typeface="Söhne"/>
              </a:rPr>
              <a:t>- </a:t>
            </a:r>
            <a:r>
              <a:rPr lang="ko-KR" altLang="en-US" b="1" i="0" dirty="0" err="1">
                <a:effectLst/>
                <a:latin typeface="Söhne"/>
              </a:rPr>
              <a:t>엣지를</a:t>
            </a:r>
            <a:r>
              <a:rPr lang="ko-KR" altLang="en-US" b="1" i="0" dirty="0">
                <a:effectLst/>
                <a:latin typeface="Söhne"/>
              </a:rPr>
              <a:t> 토큰 시퀀스로 생성</a:t>
            </a:r>
            <a:endParaRPr lang="ko-KR" altLang="en-US" b="0" i="0" dirty="0">
              <a:effectLst/>
              <a:latin typeface="Söhne"/>
            </a:endParaRPr>
          </a:p>
          <a:p>
            <a:pPr algn="l"/>
            <a:r>
              <a:rPr lang="ko-KR" altLang="en-US" b="0" i="0" dirty="0">
                <a:effectLst/>
                <a:latin typeface="Söhne"/>
              </a:rPr>
              <a:t>토큰 시퀀스로 된 </a:t>
            </a:r>
            <a:r>
              <a:rPr lang="ko-KR" altLang="en-US" b="0" i="0" dirty="0" err="1">
                <a:effectLst/>
                <a:latin typeface="Söhne"/>
              </a:rPr>
              <a:t>엣지를</a:t>
            </a:r>
            <a:r>
              <a:rPr lang="ko-KR" altLang="en-US" b="0" i="0" dirty="0">
                <a:effectLst/>
                <a:latin typeface="Söhne"/>
              </a:rPr>
              <a:t> 생성하기 위해 노드 생성에서 사용한 헤드와 유사한 헤드를 사용합니다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Söhne"/>
              </a:rPr>
              <a:t>훈련 중에 보지 못한 </a:t>
            </a:r>
            <a:r>
              <a:rPr lang="ko-KR" altLang="en-US" b="0" i="0" dirty="0" err="1">
                <a:effectLst/>
                <a:latin typeface="Söhne"/>
              </a:rPr>
              <a:t>엣지를</a:t>
            </a:r>
            <a:r>
              <a:rPr lang="ko-KR" altLang="en-US" b="0" i="0" dirty="0">
                <a:effectLst/>
                <a:latin typeface="Söhne"/>
              </a:rPr>
              <a:t> 생성하며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대상 </a:t>
            </a:r>
            <a:r>
              <a:rPr lang="ko-KR" altLang="en-US" b="0" i="0" dirty="0" err="1">
                <a:effectLst/>
                <a:latin typeface="Söhne"/>
              </a:rPr>
              <a:t>엣지</a:t>
            </a:r>
            <a:r>
              <a:rPr lang="ko-KR" altLang="en-US" b="0" i="0" dirty="0">
                <a:effectLst/>
                <a:latin typeface="Söhne"/>
              </a:rPr>
              <a:t> 토큰 시퀀스와 정확히 일치하지 않을 가능성이 있습니다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이미지</a:t>
            </a:r>
          </a:p>
          <a:p>
            <a:pPr algn="l"/>
            <a:r>
              <a:rPr lang="ko-KR" altLang="en-US" b="1" i="0" dirty="0">
                <a:effectLst/>
                <a:latin typeface="Söhne"/>
              </a:rPr>
              <a:t>옵션 </a:t>
            </a:r>
            <a:r>
              <a:rPr lang="en-US" altLang="ko-KR" b="1" i="0" dirty="0">
                <a:effectLst/>
                <a:latin typeface="Söhne"/>
              </a:rPr>
              <a:t>2: </a:t>
            </a:r>
            <a:r>
              <a:rPr lang="ko-KR" altLang="en-US" b="1" i="0" dirty="0">
                <a:effectLst/>
                <a:latin typeface="Söhne"/>
              </a:rPr>
              <a:t>분류 헤드 사용 </a:t>
            </a:r>
            <a:r>
              <a:rPr lang="en-US" altLang="ko-KR" b="1" i="0" dirty="0">
                <a:effectLst/>
                <a:latin typeface="Söhne"/>
              </a:rPr>
              <a:t>- </a:t>
            </a:r>
            <a:r>
              <a:rPr lang="ko-KR" altLang="en-US" b="1" i="0" dirty="0" err="1">
                <a:effectLst/>
                <a:latin typeface="Söhne"/>
              </a:rPr>
              <a:t>엣지를</a:t>
            </a:r>
            <a:r>
              <a:rPr lang="ko-KR" altLang="en-US" b="1" i="0" dirty="0">
                <a:effectLst/>
                <a:latin typeface="Söhne"/>
              </a:rPr>
              <a:t> 예측하기 위한 분류 헤드 사용</a:t>
            </a:r>
            <a:endParaRPr lang="ko-KR" altLang="en-US" b="0" i="0" dirty="0">
              <a:effectLst/>
              <a:latin typeface="Söhne"/>
            </a:endParaRPr>
          </a:p>
          <a:p>
            <a:pPr algn="l"/>
            <a:r>
              <a:rPr lang="ko-KR" altLang="en-US" b="0" i="0" dirty="0">
                <a:effectLst/>
                <a:latin typeface="Söhne"/>
              </a:rPr>
              <a:t>가능한 관계의 집합이 고정되어 있고 알려져 있는 경우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이 옵션은 효율적이고 정확합니다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br>
              <a:rPr lang="ko-KR" altLang="en-US" dirty="0"/>
            </a:b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522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Grapher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모델 보완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손실로 대체합니다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올바르게 분류된 샘플에 대한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가중치를 낮추고 잘못 분류된 샘플에 대한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가중치를 높입니다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 불균형에 대처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algn="l"/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SPARSE LOSS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인접 행렬을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희소화하여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대다수의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&lt;NO_EDGE&gt;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엣지를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제거하고 클래스를 인위적으로 균형을 맞춥니다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1294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7526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85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내용은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기존 지식 그래프 구축 </a:t>
            </a:r>
            <a:r>
              <a:rPr lang="ko-KR" altLang="en-US" dirty="0" err="1"/>
              <a:t>방식중</a:t>
            </a:r>
            <a:r>
              <a:rPr lang="ko-KR" altLang="en-US" dirty="0"/>
              <a:t> 선형화 기반 방식과 샘플링 기반 방식을 원리를 간략히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해당 모델을 성공적으로 대체할 수 있는 </a:t>
            </a:r>
            <a:r>
              <a:rPr lang="en-US" altLang="ko-KR" dirty="0" err="1"/>
              <a:t>Grapher</a:t>
            </a:r>
            <a:r>
              <a:rPr lang="ko-KR" altLang="en-US" dirty="0"/>
              <a:t>의 모델의 특성에 대해 소개한 후 코드를 자세히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향후 계획을 소개하며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500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Linearization based </a:t>
            </a:r>
            <a:r>
              <a:rPr lang="en-US" altLang="ko-KR" dirty="0" err="1"/>
              <a:t>Apporoach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Linearization</a:t>
            </a:r>
            <a:r>
              <a:rPr lang="ko-KR" altLang="en-US" dirty="0"/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비선형적인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구조를 가진 데이터나 정보를 선형적인 형태로 변환하는 프로세스를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여러 응용 분야에서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linearization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데이터의 가시성을 높이거나 특정 모델이나 시스템에서 사용하기 쉽게 만들기 위해 사용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그중 텍스트를 그래프로 변환하는 맥락에서의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linearization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주로 텍스트의 구조를 선형적인 형태로 나타내는 것을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방식의 순서는 다음과 같습니다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먼저 텍스트를 단어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문장 등의 작은 단위로 나눕니다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단위를 토큰이라고 부릅니다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텍스트에서 중요한 정보를 추출합니다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단어의 중요성을 나타내는 피처를 선택하는 것을 포함합니다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세번째로 특정 피처를 선별하여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linearization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기준을 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주요 토큰이나 특정 주제와 관련된 피처를 선택할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네번째로 선별된 피처를 선형 시퀀스로 나열합니다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일련의 단어나 구를 나타내는 선형적인 표현을 생성하는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마지막으로 선형 시퀀스를 구성하는 동안 중복된 피처를 처리하거나 특정 패턴을 찾아내는 등의 추가적인 처리가 필요할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텍스트에서의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linearization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주로 텍스트 정보를 선형 시퀀스로 변환하여 이를 다양한 자연어 처리 모델이나 기타 머신 러닝 모델에 입력으로 사용할 때 도움이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방법은 텍스트 정보를 더 쉽게 이해하고 활용할 수 있도록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돕습니다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그러나 텍스트는 보통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비선형적인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구조를 가지며 복잡한 구조를 가진 문장이나 문단을 선형적으로 표현하는 것은 정보 손실과 제약을 야기할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 한국어의 경우에 도드라지는 특성으로 다의성 문제가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하나의 단어나 문장이 여러 의미를 가지는 경우 선형적인 표현에서는 해당 다의성을 충분히 반영하기 어렵습니다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이외에도 문장길이에 따라 효율성이 감소하는 등의 문제가 있습니다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81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Sampling based </a:t>
            </a:r>
            <a:r>
              <a:rPr lang="en-US" altLang="ko-KR" dirty="0" err="1"/>
              <a:t>Apporoach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모델은 먼저 그래프 생성을 시작하기 위해 초기 노드를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샘플링 프로세스의 시작점이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두번째로 선택된 초기 노드에서부터 샘플링을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주변의 이웃 노드를 무작위로 선택하거나 특정 확률 분포에 따라 노드를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샘플링하는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등의 방법으로 이루어집니다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세번째로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샘플링된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노드를 그래프에 추가하고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초기 노드와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샘플링된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노드를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엣지로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과정을 반복하여 그래프를 점진적으로 확장합니다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마지막으로 정해진 종료 조건을 확인하여 그래프 생성을 중단하거나 샘플링을 계속 진행합니다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종료 조건은 생성된 노드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특정 깊이에 도달 여부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특정 확률에 따라 결정될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모델의 경우 노드를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샘플링할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때 특정 노드가 더 자주 선택되는 노드 편향성 문제가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생성된 그래프가 특정 부분에 집중되는 경향이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샘플링 기반의 방법은 종종 그래프의 구조적 특성을 충분히 반영하지 못할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이전 발표에서 구조적 한계를 극복할 수 있는 방법을 소개한 바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마지막으로 종료 조건은 주관에 따라 결정되며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종료 조건을 설정하는 것이 어려울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생성된 그래프의 완성도에 영향을 미칠 수 있습니다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765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Grapher</a:t>
            </a:r>
            <a:r>
              <a:rPr lang="ko-KR" altLang="en-US" dirty="0"/>
              <a:t>는 </a:t>
            </a:r>
            <a:r>
              <a:rPr lang="en-US" altLang="ko-KR" dirty="0"/>
              <a:t>attention model</a:t>
            </a:r>
            <a:r>
              <a:rPr lang="ko-KR" altLang="en-US" dirty="0"/>
              <a:t>을 활용하여 </a:t>
            </a:r>
            <a:r>
              <a:rPr lang="en-US" altLang="ko-KR" dirty="0"/>
              <a:t>end to end  extraction</a:t>
            </a:r>
            <a:r>
              <a:rPr lang="ko-KR" altLang="en-US" dirty="0"/>
              <a:t>을 하기 위한 모델입니다</a:t>
            </a:r>
            <a:r>
              <a:rPr lang="en-US" altLang="ko-KR" dirty="0"/>
              <a:t>. </a:t>
            </a:r>
            <a:r>
              <a:rPr lang="ko-KR" altLang="en-US" dirty="0"/>
              <a:t>기존에 여러 단계를 거치던 모델들을 간소화하면서도 좋은 성능을 발휘할 수 있고 수정이 용이하다는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textual input</a:t>
            </a:r>
            <a:r>
              <a:rPr lang="ko-KR" altLang="en-US" dirty="0"/>
              <a:t>에 대해 </a:t>
            </a:r>
            <a:r>
              <a:rPr lang="en-US" altLang="ko-KR" dirty="0"/>
              <a:t>node</a:t>
            </a:r>
            <a:r>
              <a:rPr lang="ko-KR" altLang="en-US" dirty="0"/>
              <a:t>를 추출하여 그래프를 만들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모델은 두가지 단계를 거치는데 먼저 </a:t>
            </a:r>
            <a:r>
              <a:rPr lang="en-US" altLang="ko-KR" dirty="0"/>
              <a:t>input text</a:t>
            </a:r>
            <a:r>
              <a:rPr lang="ko-KR" altLang="en-US" dirty="0"/>
              <a:t>로부터 노드들을 생성하고 그 노드간 </a:t>
            </a:r>
            <a:r>
              <a:rPr lang="ko-KR" altLang="en-US" dirty="0" err="1"/>
              <a:t>엣지를</a:t>
            </a:r>
            <a:r>
              <a:rPr lang="ko-KR" altLang="en-US" dirty="0"/>
              <a:t> 생성하는 아주 간단한 원리로 이루어져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Grapher</a:t>
            </a:r>
            <a:r>
              <a:rPr lang="ko-KR" altLang="en-US" dirty="0"/>
              <a:t>는 기존 </a:t>
            </a:r>
            <a:r>
              <a:rPr lang="en-US" altLang="ko-KR" dirty="0"/>
              <a:t>KG construction</a:t>
            </a:r>
            <a:r>
              <a:rPr lang="ko-KR" altLang="en-US" dirty="0"/>
              <a:t> </a:t>
            </a:r>
            <a:r>
              <a:rPr lang="en-US" altLang="ko-KR" dirty="0"/>
              <a:t>non-unique</a:t>
            </a:r>
            <a:r>
              <a:rPr lang="ko-KR" altLang="en-US" dirty="0"/>
              <a:t>한 그래프 표현과 복잡한 노드 및 </a:t>
            </a:r>
            <a:r>
              <a:rPr lang="ko-KR" altLang="en-US" dirty="0" err="1"/>
              <a:t>엣지</a:t>
            </a:r>
            <a:r>
              <a:rPr lang="ko-KR" altLang="en-US" dirty="0"/>
              <a:t> 구조에 대한 한계를 극복할 수 있는 모델입니다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967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모델의 특성은 다음과 같습니다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큰 </a:t>
            </a:r>
            <a:r>
              <a:rPr lang="en-US" altLang="ko-KR" dirty="0"/>
              <a:t>textual corpora</a:t>
            </a:r>
            <a:r>
              <a:rPr lang="ko-KR" altLang="en-US" dirty="0"/>
              <a:t>에 학습된 최신의 언어모델을 사용합니다</a:t>
            </a:r>
            <a:r>
              <a:rPr lang="en-US" altLang="ko-KR" dirty="0"/>
              <a:t>. </a:t>
            </a:r>
            <a:r>
              <a:rPr lang="ko-KR" altLang="en-US" dirty="0"/>
              <a:t>해당 논문에서 노드의 생성이 성능의 가장 중요한 지표라는 것을 제시하였고 새로운 모델을 만드는 것보다 기존의 좋은 모델을 사용하는 것이 효율적인 측면에서나 성능적인 측면에서 좋은 결과를 얻을 수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그래프 건설 과정을 두단계로 나누어 효율성을 보장합니다</a:t>
            </a:r>
            <a:r>
              <a:rPr lang="en-US" altLang="ko-KR" dirty="0"/>
              <a:t>. </a:t>
            </a:r>
            <a:r>
              <a:rPr lang="ko-KR" altLang="en-US" dirty="0"/>
              <a:t>이는 노드와 </a:t>
            </a:r>
            <a:r>
              <a:rPr lang="ko-KR" altLang="en-US" dirty="0" err="1"/>
              <a:t>엣지를</a:t>
            </a:r>
            <a:r>
              <a:rPr lang="ko-KR" altLang="en-US" dirty="0"/>
              <a:t> 한번씩 만든다는 것을 의미하고 유니크한 모델을 만들 수 있다는 점에서 앞서 말한 한계를 극복할 수 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757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안녕하세요 여러분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오늘은 우리의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Grapher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프로젝트의 첫 번째 단계를 소개하려고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단계에서는 사전 훈련된 인코더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디코더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언어 모델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(PLM, sequence-to-sequence)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사용하여 원시 데이터에서 텍스트 노드를 추출하는 데 중점을 둡니다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목표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단계에서의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PLM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활용하여 원시 데이터에서 텍스트 노드를 생성하는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 이 모듈은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엣지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생성의 하향 작업을 위한 노드 피처를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생성된 문자열을 탐욕적으로 디코딩하고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노드 경계를 나타내는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&lt;NODE_SEP&gt;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토큰을 사용하여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디코더의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마지막 레이어의 은닉 상태를 평균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&lt;NODE_SEP&gt;: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노드 경계를 구분하는 토큰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미리 생성된 노드 수를 고정하고 누락된 노드는 특별한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&lt;NO_NODE&gt;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토큰으로 채웁니다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접근 방식은 그래프 노드가 순열 불변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임의의 순서로 배열되어도 결과가 동일한 특성을 가짐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임을 무시합니다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38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Dependency parser -&gt; </a:t>
            </a:r>
            <a:r>
              <a:rPr lang="ko-KR" altLang="en-US" dirty="0"/>
              <a:t>문장 내 다른 단어들 간 의존 관계를 나타내는 구문 트리</a:t>
            </a:r>
            <a:endParaRPr lang="en-US" altLang="ko-KR" dirty="0"/>
          </a:p>
          <a:p>
            <a:r>
              <a:rPr lang="ko-KR" altLang="en-US" dirty="0"/>
              <a:t>각 노드간 화살표로 표현되는 의존 관계가 나타난다</a:t>
            </a:r>
            <a:r>
              <a:rPr lang="en-US" altLang="ko-KR" dirty="0"/>
              <a:t>. </a:t>
            </a:r>
            <a:r>
              <a:rPr lang="ko-KR" altLang="en-US" dirty="0"/>
              <a:t>즉 양방향성이라고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</a:t>
            </a:r>
            <a:r>
              <a:rPr lang="en-US" altLang="ko-KR" dirty="0"/>
              <a:t>Bi-GCN</a:t>
            </a:r>
            <a:r>
              <a:rPr lang="ko-KR" altLang="en-US" dirty="0"/>
              <a:t>을 후에 사용하게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600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2.1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학습 가능한 노드 쿼리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디코더는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임베딩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행렬로 표현된 학습 가능한 노드 쿼리 집합을 입력으로 받습니다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마스킹을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비활성화하여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Transformer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모든 쿼리에 동시에 주의를 기울일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2.2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순열 행렬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시스템이 특정 대상 노드 순서를 기억하지 못하도록 하고 순열 불변성을 활성화하기 위한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로그와 피처에 대하여 순열 행렬이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D8F55-6D1F-4432-BD55-C714094017C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521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 anchorCtr="1"/>
          <a:lstStyle>
            <a:lvl1pPr algn="ctr">
              <a:defRPr kumimoji="1" lang="ko-KR" altLang="en-US" sz="2700" b="1" noProof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 algn="ctr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noProof="0" dirty="0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4581525"/>
            <a:ext cx="7543800" cy="15144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kumimoji="1" lang="ko-KR" altLang="en-US" sz="2000" noProof="0" dirty="0" smtClean="0">
                <a:solidFill>
                  <a:srgbClr val="005BB6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noProof="0" dirty="0"/>
              <a:t>마스터 부제목 스타일 편집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0" y="1066800"/>
            <a:ext cx="7620000" cy="0"/>
          </a:xfrm>
          <a:prstGeom prst="line">
            <a:avLst/>
          </a:prstGeom>
          <a:noFill/>
          <a:ln w="57150">
            <a:solidFill>
              <a:srgbClr val="CC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5410200" y="2709863"/>
            <a:ext cx="6143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2138" y="3933825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defRPr kumimoji="0" sz="2000" b="1">
                <a:solidFill>
                  <a:srgbClr val="0066CC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3219202" cy="4910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" y="54862"/>
            <a:ext cx="795279" cy="900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0173"/>
            <a:ext cx="3347864" cy="7111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F52E6942-3D52-4EDF-B845-F03A56E75FB9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9077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158750"/>
            <a:ext cx="2209800" cy="61499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158750"/>
            <a:ext cx="6477000" cy="61499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BE131479-5F11-44D0-81C0-FC160FE59165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994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75037"/>
            <a:ext cx="7772400" cy="1362075"/>
          </a:xfrm>
        </p:spPr>
        <p:txBody>
          <a:bodyPr anchor="ctr"/>
          <a:lstStyle>
            <a:lvl1pPr algn="ctr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DBBFC514-24CB-4214-B5AE-D710BE3F3CF2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71047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1428736"/>
            <a:ext cx="6500858" cy="1857388"/>
          </a:xfrm>
        </p:spPr>
        <p:txBody>
          <a:bodyPr/>
          <a:lstStyle>
            <a:lvl1pPr>
              <a:defRPr sz="3600" b="1">
                <a:solidFill>
                  <a:schemeClr val="tx2"/>
                </a:solidFill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1472" y="3857628"/>
            <a:ext cx="6400800" cy="139541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32298" y="454032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dirty="0">
                <a:solidFill>
                  <a:prstClr val="black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아주대학교 장위국방연구소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767087" y="5552915"/>
            <a:ext cx="2696346" cy="708503"/>
            <a:chOff x="682420" y="5425915"/>
            <a:chExt cx="2696346" cy="708503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20" y="5463863"/>
              <a:ext cx="2553559" cy="6705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1325799" y="5641489"/>
              <a:ext cx="1946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dirty="0">
                  <a:solidFill>
                    <a:prstClr val="black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장위국방연구소</a:t>
              </a:r>
              <a:endParaRPr kumimoji="0" lang="ko-KR" altLang="en-US" sz="1800" b="1" dirty="0">
                <a:solidFill>
                  <a:prstClr val="black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19200" y="5922751"/>
              <a:ext cx="2159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00" dirty="0" err="1">
                  <a:solidFill>
                    <a:prstClr val="black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Jangwee</a:t>
              </a:r>
              <a:r>
                <a:rPr kumimoji="0" lang="en-US" altLang="ko-KR" sz="700" dirty="0">
                  <a:solidFill>
                    <a:prstClr val="black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Research Institute for National Defense</a:t>
              </a:r>
              <a:endParaRPr kumimoji="0" lang="ko-KR" altLang="en-US" sz="700" dirty="0">
                <a:solidFill>
                  <a:prstClr val="black"/>
                </a:solidFill>
                <a:latin typeface="Adobe Fan Heiti Std B" panose="020B0700000000000000" pitchFamily="34" charset="-128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1317224" y="542591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dirty="0">
                  <a:solidFill>
                    <a:prstClr val="black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아주대학교</a:t>
              </a:r>
              <a:endParaRPr kumimoji="0" lang="en-US" altLang="ko-KR" sz="1800" dirty="0">
                <a:solidFill>
                  <a:prstClr val="black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25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8604"/>
            <a:ext cx="9144000" cy="714380"/>
          </a:xfrm>
        </p:spPr>
        <p:txBody>
          <a:bodyPr/>
          <a:lstStyle>
            <a:lvl1pPr>
              <a:defRPr sz="3600" b="1" i="0" baseline="0">
                <a:solidFill>
                  <a:schemeClr val="bg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285859"/>
            <a:ext cx="8429684" cy="4986354"/>
          </a:xfrm>
          <a:blipFill>
            <a:blip r:embed="rId3" cstate="print"/>
            <a:stretch>
              <a:fillRect/>
            </a:stretch>
          </a:blipFill>
          <a:ln w="50800">
            <a:noFill/>
          </a:ln>
        </p:spPr>
        <p:txBody>
          <a:bodyPr lIns="180000" tIns="180000" rIns="144000" bIns="180000">
            <a:noAutofit/>
          </a:bodyPr>
          <a:lstStyle>
            <a:lvl1pPr>
              <a:buClr>
                <a:srgbClr val="0000FF"/>
              </a:buClr>
              <a:buFont typeface="Wingdings" pitchFamily="2" charset="2"/>
              <a:buChar char=""/>
              <a:defRPr sz="2000" b="1" i="0" baseline="0">
                <a:solidFill>
                  <a:srgbClr val="336600"/>
                </a:solidFill>
                <a:latin typeface="Arial" pitchFamily="34" charset="0"/>
                <a:ea typeface="굴림" pitchFamily="50" charset="-127"/>
              </a:defRPr>
            </a:lvl1pPr>
            <a:lvl2pPr>
              <a:lnSpc>
                <a:spcPct val="150000"/>
              </a:lnSpc>
              <a:buClr>
                <a:srgbClr val="C00000"/>
              </a:buClr>
              <a:buFont typeface="Arial" pitchFamily="34" charset="0"/>
              <a:buChar char="•"/>
              <a:defRPr sz="1800" b="1" baseline="0">
                <a:solidFill>
                  <a:schemeClr val="tx2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lnSpc>
                <a:spcPct val="125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>
              <a:buClr>
                <a:srgbClr val="C00000"/>
              </a:buClr>
              <a:buFont typeface="Arial" pitchFamily="34" charset="0"/>
              <a:buChar char="•"/>
              <a:defRPr lang="ko-KR" altLang="en-US" sz="1800" kern="1200" baseline="0" dirty="0" smtClean="0">
                <a:solidFill>
                  <a:schemeClr val="tx2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>
              <a:buClr>
                <a:srgbClr val="C00000"/>
              </a:buClr>
              <a:buFont typeface="Arial" pitchFamily="34" charset="0"/>
              <a:buChar char="•"/>
              <a:defRPr sz="1600" baseline="0">
                <a:solidFill>
                  <a:srgbClr val="336600"/>
                </a:solidFill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227763" y="0"/>
            <a:ext cx="2895600" cy="365125"/>
          </a:xfrm>
        </p:spPr>
        <p:txBody>
          <a:bodyPr/>
          <a:lstStyle>
            <a:lvl1pPr algn="r">
              <a:defRPr sz="1400" b="1">
                <a:solidFill>
                  <a:srgbClr val="E3B907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6680203" y="6378571"/>
            <a:ext cx="2133600" cy="365125"/>
          </a:xfrm>
        </p:spPr>
        <p:txBody>
          <a:bodyPr/>
          <a:lstStyle>
            <a:lvl1pPr>
              <a:defRPr sz="18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 dirty="0"/>
              <a:t>-</a:t>
            </a:r>
            <a:fld id="{A1B75702-5351-4221-9C93-B583DFACB9A8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428596" y="6315075"/>
            <a:ext cx="2053244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5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8604"/>
            <a:ext cx="9144000" cy="693114"/>
          </a:xfrm>
        </p:spPr>
        <p:txBody>
          <a:bodyPr/>
          <a:lstStyle>
            <a:lvl1pPr>
              <a:defRPr sz="3600" b="1" i="0" baseline="0">
                <a:solidFill>
                  <a:schemeClr val="bg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428596" y="6315075"/>
            <a:ext cx="2053244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Q &amp; A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3327943" y="5884073"/>
            <a:ext cx="2559551" cy="6768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83611" y="1988279"/>
            <a:ext cx="56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Jangwee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Research Institute for National Defense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862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감사합니다</a:t>
            </a:r>
            <a:endParaRPr kumimoji="0" lang="en-US" altLang="ko-KR" sz="70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28944"/>
          <a:stretch/>
        </p:blipFill>
        <p:spPr>
          <a:xfrm>
            <a:off x="3327943" y="5884073"/>
            <a:ext cx="2559551" cy="6768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83611" y="1988279"/>
            <a:ext cx="56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Jangwee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Research Institute for National Defense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8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9C599966-5DEA-4C5D-B333-8CC67A4B1343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0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12160584-D2D0-4B1C-A3EF-F3B9343CA972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21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276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14166347-C074-4B01-BCC1-BA9241C0167E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66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1E6FD1F-BCED-4E25-BFB3-46970CA59C17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01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E865C9FB-48E4-4EB8-9712-9550384716FA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51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7BBEBFD-D0AE-4A13-B6CD-026D6AC5F58C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63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DD30995-96CC-4E57-83BB-468CE0425B15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6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00A80C3C-56D2-4A72-8F5A-8F774425DAD6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957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867025" y="64928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1F497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092F252-6853-482D-99F7-D897A3275E18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33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7CC65-D0B5-4507-B87F-341AEC5CA5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13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2"/>
            <a:ext cx="8229600" cy="45259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F91E3-E691-4CF9-9288-BD99C16878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15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BC4FA-9E41-40CD-BC95-965B0C4729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7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000" b="1" cap="all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kumimoji="1" lang="ko-KR" altLang="en-US" sz="15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5F57624-9DA8-4900-B95B-B893958607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092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88DD5-D7C4-456F-A71A-5866D1DE5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248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E218E-E2AC-4BE1-821A-9BC5690E87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64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B58C4-7D75-4758-B13E-329DD01D813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77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D054D-3610-4E27-B114-FAB01A61AF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03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58412-94FF-4BA2-91A1-9EB98CF399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47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98DD7-3D7F-4C3F-8ECB-67EDC3C5C2C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45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856E7-690D-4A01-9C77-01EB5B1F4A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61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F9244-88B2-4791-9223-CCE22AB1B6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923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2C5E0-D4DE-4084-8BB8-E9D095C53E4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4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152400" y="1371601"/>
            <a:ext cx="4343400" cy="49371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343400" cy="49371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152900" y="6412344"/>
            <a:ext cx="838200" cy="3810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kumimoji="0" lang="ko-KR" altLang="en-US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5F57624-9DA8-4900-B95B-B893958607A9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4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kumimoji="1" lang="ko-KR" altLang="en-US" sz="1800" b="1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342900" indent="-342900">
              <a:defRPr kumimoji="1" lang="ko-KR" altLang="en-US" sz="18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kumimoji="1" lang="ko-KR" altLang="en-US" sz="1800" b="1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342900" indent="-342900">
              <a:defRPr kumimoji="1" lang="ko-KR" altLang="en-US" sz="1800" dirty="0" smtClean="0">
                <a:solidFill>
                  <a:schemeClr val="folHlink"/>
                </a:solidFill>
                <a:latin typeface="+mn-ea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4C9EAC-854D-41E9-AF52-7F894C27F3E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6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8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419600" y="64008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34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419600" y="64008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dirty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B8034A-CD05-48B3-BCBD-89370B567A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73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- </a:t>
            </a:r>
            <a:fld id="{F96AB195-9D2A-4066-B10F-D23AB534C139}" type="slidenum">
              <a:rPr lang="en-US" altLang="ko-KR"/>
              <a:pPr/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4946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8750"/>
            <a:ext cx="88392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유형을 편집하려면 </a:t>
            </a:r>
            <a:r>
              <a:rPr lang="ko-KR" altLang="en-US" dirty="0" err="1"/>
              <a:t>누르십시</a:t>
            </a:r>
            <a:r>
              <a:rPr lang="en-US" altLang="ko-KR" dirty="0"/>
              <a:t>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839200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lvl="0" indent="-257175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marL="557213" lvl="1" indent="-2143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dirty="0"/>
              <a:t>둘째 수준</a:t>
            </a:r>
          </a:p>
          <a:p>
            <a:pPr marL="857250" lvl="2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ko-KR" altLang="en-US" dirty="0"/>
              <a:t>셋째 수준</a:t>
            </a:r>
          </a:p>
          <a:p>
            <a:pPr marL="1200150" lvl="3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ko-KR" altLang="en-US" dirty="0"/>
              <a:t>넷째 수준</a:t>
            </a:r>
          </a:p>
          <a:p>
            <a:pPr marL="1543050" lvl="4" indent="-1714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</a:pPr>
            <a:r>
              <a:rPr lang="ko-KR" altLang="en-US" dirty="0"/>
              <a:t>다섯째 수준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0" y="1066800"/>
            <a:ext cx="7620000" cy="0"/>
          </a:xfrm>
          <a:prstGeom prst="line">
            <a:avLst/>
          </a:prstGeom>
          <a:noFill/>
          <a:ln w="57150">
            <a:solidFill>
              <a:srgbClr val="CC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lvl1pPr>
              <a:defRPr kumimoji="0" lang="en-US" altLang="ko-KR" sz="1050" b="1" kern="1200" smtClean="0">
                <a:solidFill>
                  <a:srgbClr val="5D5DC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4C9EAC-854D-41E9-AF52-7F894C27F3E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10" y="6537324"/>
            <a:ext cx="1412856" cy="3001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89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lang="en-US" altLang="ko-KR" sz="3200" b="1" dirty="0" smtClean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lang="en-US" altLang="ko-KR" sz="2000" dirty="0" smtClean="0">
          <a:solidFill>
            <a:schemeClr val="folHlink"/>
          </a:solidFill>
          <a:latin typeface="+mn-ea"/>
          <a:ea typeface="+mn-ea"/>
          <a:cs typeface="+mn-cs"/>
        </a:defRPr>
      </a:lvl1pPr>
      <a:lvl2pPr marL="6858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lang="ko-KR" altLang="en-US" sz="1800" dirty="0" smtClean="0">
          <a:solidFill>
            <a:schemeClr val="tx1"/>
          </a:solidFill>
          <a:latin typeface="+mn-lt"/>
          <a:ea typeface="+mn-ea"/>
        </a:defRPr>
      </a:lvl2pPr>
      <a:lvl3pPr marL="9715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lang="ko-KR" altLang="en-US" sz="1600" dirty="0" smtClean="0">
          <a:solidFill>
            <a:srgbClr val="008000"/>
          </a:solidFill>
          <a:latin typeface="+mn-lt"/>
          <a:ea typeface="+mn-ea"/>
        </a:defRPr>
      </a:lvl3pPr>
      <a:lvl4pPr marL="13144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lang="ko-KR" altLang="en-US" sz="1400" dirty="0" smtClean="0">
          <a:solidFill>
            <a:schemeClr val="tx1"/>
          </a:solidFill>
          <a:latin typeface="+mn-lt"/>
          <a:ea typeface="+mn-ea"/>
        </a:defRPr>
      </a:lvl4pPr>
      <a:lvl5pPr marL="16573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lang="ko-KR" altLang="en-US" sz="1200" dirty="0" smtClean="0">
          <a:solidFill>
            <a:schemeClr val="hlink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400">
          <a:solidFill>
            <a:schemeClr val="hlink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CF8A6C-C4B1-45E7-8092-80DF977658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7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32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49F32EF-AEC8-4FAB-B404-2C97EDFC74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8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7426" y="1824037"/>
            <a:ext cx="8649148" cy="695326"/>
          </a:xfrm>
        </p:spPr>
        <p:txBody>
          <a:bodyPr/>
          <a:lstStyle/>
          <a:p>
            <a:pPr latinLnBrk="0"/>
            <a:r>
              <a:rPr lang="ko-KR" altLang="en-US" sz="2000" dirty="0">
                <a:effectLst/>
              </a:rPr>
              <a:t>논문연구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26553" y="2469357"/>
            <a:ext cx="810677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5pPr>
            <a:lvl6pPr marL="3429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6pPr>
            <a:lvl7pPr marL="685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7pPr>
            <a:lvl8pPr marL="10287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8pPr>
            <a:lvl9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7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defRPr>
            </a:lvl9pPr>
          </a:lstStyle>
          <a:p>
            <a:pPr latinLnBrk="0"/>
            <a:r>
              <a:rPr lang="en-US" altLang="ko-KR" sz="2000" kern="0" dirty="0">
                <a:effectLst/>
              </a:rPr>
              <a:t>Knowledge Graph Generation From Text(2022)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808038" y="4824412"/>
            <a:ext cx="7543800" cy="1514475"/>
          </a:xfrm>
        </p:spPr>
        <p:txBody>
          <a:bodyPr/>
          <a:lstStyle/>
          <a:p>
            <a:r>
              <a:rPr lang="ko-KR" altLang="en-US" sz="2800" dirty="0" err="1">
                <a:latin typeface="+mj-lt"/>
              </a:rPr>
              <a:t>장석규</a:t>
            </a:r>
            <a:endParaRPr lang="en-US" altLang="ko-KR" sz="2800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국방디지털융합학과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3132138" y="3933825"/>
            <a:ext cx="2895600" cy="457200"/>
          </a:xfrm>
        </p:spPr>
        <p:txBody>
          <a:bodyPr/>
          <a:lstStyle/>
          <a:p>
            <a:r>
              <a:rPr lang="en-US" altLang="ko-KR" sz="1600" dirty="0">
                <a:latin typeface="+mj-lt"/>
              </a:rPr>
              <a:t>2023-11-13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7F37006-9638-5249-553C-AB9C73EDF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7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7"/>
    </mc:Choice>
    <mc:Fallback xmlns="">
      <p:transition spd="slow" advTm="3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GraphRer</a:t>
            </a:r>
            <a:endParaRPr lang="ko-KR" altLang="en-US" sz="2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10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02C5F6B-E9D5-6289-D2E0-F125353B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9" y="2132856"/>
            <a:ext cx="8337364" cy="36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9B317-15F9-795E-2583-469D8B93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25414"/>
            <a:ext cx="8839200" cy="4937125"/>
          </a:xfrm>
        </p:spPr>
        <p:txBody>
          <a:bodyPr/>
          <a:lstStyle/>
          <a:p>
            <a:r>
              <a:rPr lang="en-US" altLang="ko-KR" b="1" dirty="0">
                <a:latin typeface="+mn-lt"/>
              </a:rPr>
              <a:t>Node generation using traditional S2S model</a:t>
            </a:r>
            <a:endParaRPr lang="ko-KR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318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2"/>
    </mc:Choice>
    <mc:Fallback xmlns="">
      <p:transition spd="slow" advTm="705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Grapher</a:t>
            </a:r>
            <a:r>
              <a:rPr lang="en-US" altLang="ko-KR" sz="2700" dirty="0"/>
              <a:t> Method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Stage 1 : Query Node</a:t>
            </a:r>
          </a:p>
          <a:p>
            <a:endParaRPr lang="en-US" altLang="ko-KR" b="1" dirty="0">
              <a:latin typeface="+mj-lt"/>
            </a:endParaRPr>
          </a:p>
          <a:p>
            <a:pPr algn="l"/>
            <a:r>
              <a:rPr lang="en-US" altLang="ko-KR" b="0" i="0" dirty="0">
                <a:solidFill>
                  <a:srgbClr val="FF0000"/>
                </a:solidFill>
                <a:effectLst/>
                <a:latin typeface="+mn-lt"/>
              </a:rPr>
              <a:t>2.1 LEARNALBE NODE QUERIES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the decoder receives as input a set of learnable node queries, represented as an embedding matrix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disable causal masking to let Transformer attend to all the queries simultaneously</a:t>
            </a:r>
          </a:p>
          <a:p>
            <a:pPr algn="l"/>
            <a:r>
              <a:rPr lang="en-US" altLang="ko-KR" b="0" i="0" dirty="0">
                <a:solidFill>
                  <a:srgbClr val="FF0000"/>
                </a:solidFill>
                <a:effectLst/>
                <a:latin typeface="+mn-lt"/>
              </a:rPr>
              <a:t>2.2 PERMUTATION MATRIX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avoid the system to memorize the particular target node order and enable permutation-invariance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the logits and features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11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F71C3A3D-C4DA-9087-4E34-F0EC6F7AA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321002"/>
            <a:ext cx="80200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81"/>
    </mc:Choice>
    <mc:Fallback xmlns="">
      <p:transition spd="slow" advTm="5388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12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02C5F6B-E9D5-6289-D2E0-F125353B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9" y="2132856"/>
            <a:ext cx="8337364" cy="36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9B317-15F9-795E-2583-469D8B93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25413"/>
            <a:ext cx="8839200" cy="4937125"/>
          </a:xfrm>
        </p:spPr>
        <p:txBody>
          <a:bodyPr/>
          <a:lstStyle/>
          <a:p>
            <a:r>
              <a:rPr lang="en-US" altLang="ko-KR" b="1" dirty="0">
                <a:latin typeface="+mn-lt"/>
              </a:rPr>
              <a:t>node generation using learned query vectors</a:t>
            </a:r>
            <a:endParaRPr lang="ko-KR" altLang="en-US" b="1" dirty="0">
              <a:latin typeface="+mn-lt"/>
            </a:endParaRPr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E6909270-9019-17B5-EDD9-BF10A058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" y="1802369"/>
            <a:ext cx="9144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2"/>
    </mc:Choice>
    <mc:Fallback xmlns="">
      <p:transition spd="slow" advTm="705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Grapher</a:t>
            </a:r>
            <a:r>
              <a:rPr lang="en-US" altLang="ko-KR" sz="2700" dirty="0"/>
              <a:t> Method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Stage 2 : Edge generation</a:t>
            </a:r>
          </a:p>
          <a:p>
            <a:endParaRPr lang="en-US" altLang="ko-KR" b="1" dirty="0">
              <a:latin typeface="+mj-lt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use the generated set of node features in this module for the edge generation</a:t>
            </a:r>
          </a:p>
          <a:p>
            <a:endParaRPr lang="en-US" altLang="ko-KR" sz="18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given a pair of node features, a prediction head decides the existence of an edge</a:t>
            </a:r>
          </a:p>
          <a:p>
            <a:endParaRPr lang="en-US" altLang="ko-KR" sz="1800" dirty="0">
              <a:solidFill>
                <a:schemeClr val="tx1"/>
              </a:solidFill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13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DA051796-3907-555B-1945-D8C2557B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112463"/>
            <a:ext cx="3960440" cy="220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7BE01B-E61F-A147-E59F-5B09AEBAC714}"/>
              </a:ext>
            </a:extLst>
          </p:cNvPr>
          <p:cNvSpPr txBox="1"/>
          <p:nvPr/>
        </p:nvSpPr>
        <p:spPr>
          <a:xfrm>
            <a:off x="838200" y="3645024"/>
            <a:ext cx="344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lt"/>
              </a:rPr>
              <a:t>Option 1. head similarity</a:t>
            </a:r>
            <a:endParaRPr lang="ko-KR" altLang="en-US" sz="1600" dirty="0">
              <a:latin typeface="+mn-lt"/>
            </a:endParaRPr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B5819BEB-B14A-5084-C74F-5E9EFFE8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80" y="4399502"/>
            <a:ext cx="3960441" cy="16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3A2D-C9E6-8FD2-4390-32CA4A5EDA22}"/>
              </a:ext>
            </a:extLst>
          </p:cNvPr>
          <p:cNvSpPr txBox="1"/>
          <p:nvPr/>
        </p:nvSpPr>
        <p:spPr>
          <a:xfrm>
            <a:off x="5292080" y="3640477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lt"/>
              </a:rPr>
              <a:t>Option 2. classification head</a:t>
            </a:r>
            <a:endParaRPr lang="ko-KR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81"/>
    </mc:Choice>
    <mc:Fallback xmlns="">
      <p:transition spd="slow" advTm="538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Grapher</a:t>
            </a:r>
            <a:r>
              <a:rPr lang="en-US" altLang="ko-KR" sz="2700" dirty="0"/>
              <a:t> Method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: To complement model</a:t>
            </a:r>
          </a:p>
          <a:p>
            <a:endParaRPr lang="en-US" altLang="ko-KR" b="1" dirty="0">
              <a:latin typeface="+mj-lt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j-lt"/>
              </a:rPr>
              <a:t>replace the CE loss with F loss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	F loss : down-weight the CE loss for ell classified sample and increase the 	CE loss for mis-classified ones(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클래스 불균형에 대처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 SPARSE LOSS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altLang="ko-KR" sz="1800" dirty="0" err="1">
                <a:solidFill>
                  <a:schemeClr val="tx1"/>
                </a:solidFill>
                <a:latin typeface="+mj-lt"/>
              </a:rPr>
              <a:t>sparsifying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 the adjacency matrix to remove most of the &lt;NO_EDGE&gt; edges, 	re-balancing the classes artificially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14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28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81"/>
    </mc:Choice>
    <mc:Fallback xmlns="">
      <p:transition spd="slow" advTm="538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15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51CB1F9-E076-6E5C-B39D-F0330A8B5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693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1"/>
    </mc:Choice>
    <mc:Fallback xmlns="">
      <p:transition spd="slow" advTm="3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참고 문헌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Melnyk, Igor, Pierre </a:t>
            </a:r>
            <a:r>
              <a:rPr lang="en-US" altLang="ko-KR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Dognin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Payel Das. "Knowledge graph generation from text." </a:t>
            </a:r>
            <a:r>
              <a:rPr lang="en-US" altLang="ko-KR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arXiv:2211.10511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16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C851BCB-094E-0D55-8006-CC14FCE42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03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"/>
    </mc:Choice>
    <mc:Fallback xmlns="">
      <p:transition spd="slow" advTm="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32" y="3143248"/>
            <a:ext cx="5214974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0" b="1" spc="300" dirty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  <a:latin typeface="맑은 고딕"/>
                <a:ea typeface="맑은 고딕"/>
              </a:rPr>
              <a:t>감사합니다</a:t>
            </a:r>
            <a:endParaRPr kumimoji="0" lang="en-US" altLang="ko-KR" sz="70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604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목 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43608" y="1700808"/>
            <a:ext cx="7056784" cy="597122"/>
            <a:chOff x="969963" y="1498722"/>
            <a:chExt cx="6370638" cy="482998"/>
          </a:xfrm>
        </p:grpSpPr>
        <p:sp>
          <p:nvSpPr>
            <p:cNvPr id="24" name="AutoShape 32"/>
            <p:cNvSpPr>
              <a:spLocks noChangeArrowheads="1"/>
            </p:cNvSpPr>
            <p:nvPr/>
          </p:nvSpPr>
          <p:spPr bwMode="auto">
            <a:xfrm>
              <a:off x="1174751" y="1547478"/>
              <a:ext cx="6165850" cy="423212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fontAlgn="auto" latinLnBrk="0"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defRPr/>
              </a:pPr>
              <a:r>
                <a:rPr kumimoji="0" lang="ko-KR" altLang="en-US" sz="2600" b="1" kern="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맑은 고딕" panose="020B0503020000020004" pitchFamily="50" charset="-127"/>
                </a:rPr>
                <a:t>연구 논문 개요</a:t>
              </a:r>
            </a:p>
          </p:txBody>
        </p:sp>
        <p:sp>
          <p:nvSpPr>
            <p:cNvPr id="25" name="AutoShape 33"/>
            <p:cNvSpPr>
              <a:spLocks noChangeArrowheads="1"/>
            </p:cNvSpPr>
            <p:nvPr/>
          </p:nvSpPr>
          <p:spPr bwMode="auto">
            <a:xfrm>
              <a:off x="969963" y="1498722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3608" y="2908581"/>
            <a:ext cx="7056784" cy="593499"/>
            <a:chOff x="969963" y="2506834"/>
            <a:chExt cx="6370638" cy="482998"/>
          </a:xfrm>
        </p:grpSpPr>
        <p:sp>
          <p:nvSpPr>
            <p:cNvPr id="42" name="AutoShape 34"/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연구 논문 내용 및 코드 확인</a:t>
              </a:r>
            </a:p>
          </p:txBody>
        </p:sp>
        <p:sp>
          <p:nvSpPr>
            <p:cNvPr id="43" name="AutoShape 35"/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C3B0BE-A678-97FB-2FF8-0026A04E443B}"/>
              </a:ext>
            </a:extLst>
          </p:cNvPr>
          <p:cNvGrpSpPr/>
          <p:nvPr/>
        </p:nvGrpSpPr>
        <p:grpSpPr>
          <a:xfrm>
            <a:off x="1043608" y="4139067"/>
            <a:ext cx="7056784" cy="593499"/>
            <a:chOff x="969963" y="2506834"/>
            <a:chExt cx="6370638" cy="482998"/>
          </a:xfrm>
        </p:grpSpPr>
        <p:sp>
          <p:nvSpPr>
            <p:cNvPr id="4" name="AutoShape 34">
              <a:extLst>
                <a:ext uri="{FF2B5EF4-FFF2-40B4-BE49-F238E27FC236}">
                  <a16:creationId xmlns:a16="http://schemas.microsoft.com/office/drawing/2014/main" id="{94C47B34-E525-130E-9A9D-F0FFCD338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lt"/>
                  <a:ea typeface="맑은 고딕" panose="020B0503020000020004" pitchFamily="50" charset="-127"/>
                </a:rPr>
                <a:t>향후 계획</a:t>
              </a:r>
            </a:p>
          </p:txBody>
        </p:sp>
        <p:sp>
          <p:nvSpPr>
            <p:cNvPr id="5" name="AutoShape 35">
              <a:extLst>
                <a:ext uri="{FF2B5EF4-FFF2-40B4-BE49-F238E27FC236}">
                  <a16:creationId xmlns:a16="http://schemas.microsoft.com/office/drawing/2014/main" id="{D3DCA7E9-8261-2D77-9836-EFEAD4034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맑은 고딕" panose="020B0503020000020004" pitchFamily="50" charset="-127"/>
                </a:rPr>
                <a:t>3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B3F755-25F3-4DBC-45BC-741AEB9AD903}"/>
              </a:ext>
            </a:extLst>
          </p:cNvPr>
          <p:cNvGrpSpPr/>
          <p:nvPr/>
        </p:nvGrpSpPr>
        <p:grpSpPr>
          <a:xfrm>
            <a:off x="1043608" y="5308630"/>
            <a:ext cx="7056784" cy="593499"/>
            <a:chOff x="969963" y="2506834"/>
            <a:chExt cx="6370638" cy="48299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A0875978-2B8A-7B30-3043-EC0D97401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750" y="2561027"/>
              <a:ext cx="6165851" cy="428805"/>
            </a:xfrm>
            <a:prstGeom prst="roundRect">
              <a:avLst>
                <a:gd name="adj" fmla="val 50000"/>
              </a:avLst>
            </a:prstGeom>
            <a:solidFill>
              <a:srgbClr val="4F81BD"/>
            </a:solidFill>
            <a:ln w="12700">
              <a:solidFill>
                <a:srgbClr val="8AD8EC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lIns="9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00CC"/>
                </a:buClr>
                <a:buSzTx/>
                <a:buFont typeface="굴림체" pitchFamily="49" charset="-127"/>
                <a:buNone/>
                <a:tabLst/>
                <a:defRPr/>
              </a:pPr>
              <a:r>
                <a:rPr kumimoji="0" lang="ko-KR" altLang="en-US" sz="2600" b="1" kern="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맑은 고딕" panose="020B0503020000020004" pitchFamily="50" charset="-127"/>
                </a:rPr>
                <a:t>참고 문헌</a:t>
              </a:r>
              <a:endPara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35">
              <a:extLst>
                <a:ext uri="{FF2B5EF4-FFF2-40B4-BE49-F238E27FC236}">
                  <a16:creationId xmlns:a16="http://schemas.microsoft.com/office/drawing/2014/main" id="{9CAA56A1-E7DD-3B6A-C71A-5447378C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3" y="2506834"/>
              <a:ext cx="865187" cy="48299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1F497D">
                    <a:gamma/>
                    <a:shade val="46275"/>
                    <a:invGamma/>
                  </a:srgbClr>
                </a:gs>
                <a:gs pos="100000">
                  <a:srgbClr val="1F497D"/>
                </a:gs>
              </a:gsLst>
              <a:lin ang="5400000" scaled="1"/>
            </a:gradFill>
            <a:ln w="12700">
              <a:solidFill>
                <a:srgbClr val="0F78B2"/>
              </a:solidFill>
              <a:round/>
              <a:headEnd/>
              <a:tailEnd/>
            </a:ln>
            <a:effectLst>
              <a:outerShdw dist="35921" dir="2700000" algn="ctr" rotWithShape="0">
                <a:srgbClr val="000066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맑은 고딕" panose="020B0503020000020004" pitchFamily="50" charset="-127"/>
                </a:rPr>
                <a:t>4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DFB918C-E3B9-E7E5-26B2-F317A0A8B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29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66"/>
    </mc:Choice>
    <mc:Fallback xmlns="">
      <p:transition spd="slow" advTm="3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논문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3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391FBDF-8E53-EF0E-BF66-B4464543B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9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0"/>
    </mc:Choice>
    <mc:Fallback xmlns="">
      <p:transition spd="slow" advTm="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 논문 개요 </a:t>
            </a:r>
            <a:r>
              <a:rPr lang="en-US" altLang="ko-KR" sz="2700" dirty="0"/>
              <a:t>– Linearization-based Approach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081736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Linearization based Approach</a:t>
            </a:r>
          </a:p>
          <a:p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1. Tokenization</a:t>
            </a:r>
          </a:p>
          <a:p>
            <a:pPr marL="342900" lvl="1" indent="0">
              <a:buNone/>
            </a:pPr>
            <a:r>
              <a:rPr lang="en-US" altLang="ko-KR" dirty="0">
                <a:latin typeface="+mj-lt"/>
              </a:rPr>
              <a:t>        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텍스트를 단어</a:t>
            </a: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구</a:t>
            </a: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문장 등의 작은 단위로 나누고</a:t>
            </a: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이 단위를 토큰이라고 부른다</a:t>
            </a: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.</a:t>
            </a:r>
          </a:p>
          <a:p>
            <a:pPr lvl="1"/>
            <a:r>
              <a:rPr lang="en-US" altLang="ko-KR" dirty="0">
                <a:latin typeface="+mj-lt"/>
              </a:rPr>
              <a:t>2. Feature Extraction</a:t>
            </a:r>
            <a:br>
              <a:rPr lang="en-US" altLang="ko-KR" dirty="0">
                <a:latin typeface="+mj-lt"/>
              </a:rPr>
            </a:br>
            <a:r>
              <a:rPr lang="en-US" altLang="ko-KR" dirty="0">
                <a:latin typeface="+mj-lt"/>
              </a:rPr>
              <a:t>   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텍스트에서 중요한 정보를 추출한다</a:t>
            </a:r>
            <a:r>
              <a:rPr lang="en-US" altLang="ko-KR" sz="1600" dirty="0">
                <a:latin typeface="+mj-lt"/>
              </a:rPr>
              <a:t>.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3. Feature Selection</a:t>
            </a:r>
          </a:p>
          <a:p>
            <a:pPr marL="342900" lvl="1" indent="0">
              <a:buNone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	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특정 피처를 선별해 선형화의 기준을 정한다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</a:t>
            </a:r>
          </a:p>
          <a:p>
            <a:pPr lvl="1"/>
            <a:r>
              <a:rPr lang="en-US" altLang="ko-KR" sz="1600" dirty="0">
                <a:latin typeface="+mj-lt"/>
              </a:rPr>
              <a:t>4. Linear Sequence Generation</a:t>
            </a:r>
          </a:p>
          <a:p>
            <a:pPr marL="342900" lvl="1" indent="0">
              <a:buNone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	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선별된 피처를 선형 시퀀스로 나열한다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</a:t>
            </a:r>
          </a:p>
          <a:p>
            <a:pPr lvl="1"/>
            <a:r>
              <a:rPr lang="en-US" altLang="ko-KR" sz="1600" dirty="0">
                <a:latin typeface="+mj-lt"/>
              </a:rPr>
              <a:t>5. Feature Selection</a:t>
            </a:r>
          </a:p>
          <a:p>
            <a:pPr marL="342900" lvl="1" indent="0">
              <a:buNone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	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중복된 피처를 처리하거나 패턴을 찾아낸다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</a:t>
            </a:r>
          </a:p>
          <a:p>
            <a:pPr marL="342900" lvl="1" indent="0">
              <a:buNone/>
            </a:pP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342900" lvl="1" indent="0">
              <a:buNone/>
            </a:pPr>
            <a:endParaRPr lang="en-US" altLang="ko-KR" dirty="0">
              <a:latin typeface="+mj-lt"/>
            </a:endParaRPr>
          </a:p>
        </p:txBody>
      </p:sp>
      <p:sp>
        <p:nvSpPr>
          <p:cNvPr id="65" name="슬라이드 번호 개체 틀 3">
            <a:extLst>
              <a:ext uri="{FF2B5EF4-FFF2-40B4-BE49-F238E27FC236}">
                <a16:creationId xmlns:a16="http://schemas.microsoft.com/office/drawing/2014/main" id="{6A04BBA8-8A49-468C-9A66-38DA58F0E54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j-lt"/>
                <a:ea typeface="+mn-ea"/>
              </a:rPr>
              <a:pPr/>
              <a:t>4</a:t>
            </a:fld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 -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46DC046-B4E1-18F6-CCC3-24F660B7B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67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52"/>
    </mc:Choice>
    <mc:Fallback xmlns="">
      <p:transition spd="slow" advTm="9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 논문 개요 </a:t>
            </a:r>
            <a:r>
              <a:rPr lang="en-US" altLang="ko-KR" sz="2700" dirty="0"/>
              <a:t>– Sampling-based Approach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081736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Sampling based Approach</a:t>
            </a:r>
          </a:p>
          <a:p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1. Initial node selection</a:t>
            </a:r>
          </a:p>
          <a:p>
            <a:pPr marL="342900" lvl="1" indent="0">
              <a:buNone/>
            </a:pPr>
            <a:r>
              <a:rPr lang="en-US" altLang="ko-KR" dirty="0">
                <a:latin typeface="+mj-lt"/>
              </a:rPr>
              <a:t>        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그래프 생성을 시작하기 위해 초기 노드를 선택한다</a:t>
            </a: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.</a:t>
            </a:r>
          </a:p>
          <a:p>
            <a:pPr lvl="1"/>
            <a:r>
              <a:rPr lang="en-US" altLang="ko-KR" dirty="0">
                <a:latin typeface="+mj-lt"/>
              </a:rPr>
              <a:t>2. Sampling</a:t>
            </a:r>
            <a:br>
              <a:rPr lang="en-US" altLang="ko-KR" dirty="0">
                <a:latin typeface="+mj-lt"/>
              </a:rPr>
            </a:br>
            <a:r>
              <a:rPr lang="en-US" altLang="ko-KR" dirty="0">
                <a:latin typeface="+mj-lt"/>
              </a:rPr>
              <a:t>   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+mj-lt"/>
              </a:rPr>
              <a:t>선택된 초기 노드에서부터 샘플링을 수행한다</a:t>
            </a:r>
            <a:endParaRPr lang="en-US" altLang="ko-KR" sz="1600" dirty="0">
              <a:solidFill>
                <a:srgbClr val="0000FF"/>
              </a:solidFill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3. Sample addition and connection</a:t>
            </a:r>
          </a:p>
          <a:p>
            <a:pPr marL="342900" lvl="1" indent="0">
              <a:buNone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	</a:t>
            </a:r>
            <a:r>
              <a:rPr kumimoji="1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샘플링된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노드를 그래프에 추가하고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,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초기 노드와 </a:t>
            </a:r>
            <a:r>
              <a:rPr kumimoji="1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샘플링된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노드를 </a:t>
            </a:r>
            <a:r>
              <a:rPr kumimoji="1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엣지로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연결</a:t>
            </a:r>
            <a:r>
              <a:rPr lang="ko-KR" altLang="en-US" sz="1600" dirty="0">
                <a:solidFill>
                  <a:srgbClr val="3333CC"/>
                </a:solidFill>
                <a:latin typeface="Arial"/>
                <a:ea typeface="굴림"/>
                <a:cs typeface="+mn-cs"/>
              </a:rPr>
              <a:t>한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</a:t>
            </a:r>
          </a:p>
          <a:p>
            <a:pPr lvl="1"/>
            <a:r>
              <a:rPr lang="en-US" altLang="ko-KR" sz="1600" dirty="0">
                <a:latin typeface="+mj-lt"/>
              </a:rPr>
              <a:t>4. Termination condition </a:t>
            </a:r>
          </a:p>
          <a:p>
            <a:pPr marL="342900" lvl="1" indent="0">
              <a:buNone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	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정해진 종료 조건에 따라 그래프 생성을 중단한다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</a:t>
            </a:r>
          </a:p>
          <a:p>
            <a:pPr marL="342900" lvl="1" indent="0">
              <a:buNone/>
            </a:pP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342900" lvl="1" indent="0">
              <a:buNone/>
            </a:pPr>
            <a:endParaRPr lang="en-US" altLang="ko-KR" dirty="0">
              <a:latin typeface="+mj-lt"/>
            </a:endParaRPr>
          </a:p>
        </p:txBody>
      </p:sp>
      <p:sp>
        <p:nvSpPr>
          <p:cNvPr id="65" name="슬라이드 번호 개체 틀 3">
            <a:extLst>
              <a:ext uri="{FF2B5EF4-FFF2-40B4-BE49-F238E27FC236}">
                <a16:creationId xmlns:a16="http://schemas.microsoft.com/office/drawing/2014/main" id="{6A04BBA8-8A49-468C-9A66-38DA58F0E54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j-lt"/>
                <a:ea typeface="+mn-ea"/>
              </a:rPr>
              <a:pPr/>
              <a:t>5</a:t>
            </a:fld>
            <a:r>
              <a:rPr kumimoji="0" lang="en-US" altLang="ko-KR" sz="1050" b="1" dirty="0">
                <a:solidFill>
                  <a:srgbClr val="5D5DC9"/>
                </a:solidFill>
                <a:latin typeface="+mj-lt"/>
                <a:ea typeface="+mn-ea"/>
              </a:rPr>
              <a:t> -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46DC046-B4E1-18F6-CCC3-24F660B7B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09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52"/>
    </mc:Choice>
    <mc:Fallback xmlns="">
      <p:transition spd="slow" advTm="9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논문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02B6055E-DF13-4F23-BDD0-55E755B750E5}" type="slidenum">
              <a:rPr lang="en-US" altLang="ko-KR" smtClean="0"/>
              <a:pPr/>
              <a:t>6</a:t>
            </a:fld>
            <a:r>
              <a:rPr lang="en-US" altLang="ko-KR" dirty="0"/>
              <a:t> -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CF3AAC8-3C21-140A-77B2-FAD76727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17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7"/>
    </mc:Choice>
    <mc:Fallback xmlns="">
      <p:transition spd="slow" advTm="1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Grapher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Overview</a:t>
            </a:r>
          </a:p>
          <a:p>
            <a:pPr lvl="1"/>
            <a:r>
              <a:rPr lang="en-US" altLang="ko-KR" dirty="0"/>
              <a:t>An end-to-end multistage Knowledge Graph generation system</a:t>
            </a:r>
          </a:p>
          <a:p>
            <a:pPr lvl="1"/>
            <a:r>
              <a:rPr lang="en-US" altLang="ko-KR" dirty="0"/>
              <a:t>Textual Input</a:t>
            </a:r>
          </a:p>
          <a:p>
            <a:endParaRPr lang="en-US" altLang="ko-KR" dirty="0"/>
          </a:p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Model</a:t>
            </a:r>
          </a:p>
          <a:p>
            <a:pPr lvl="1"/>
            <a:r>
              <a:rPr lang="en-US" altLang="ko-KR" dirty="0"/>
              <a:t>Using attention model to extract entity and relation</a:t>
            </a:r>
          </a:p>
          <a:p>
            <a:pPr lvl="1"/>
            <a:r>
              <a:rPr lang="en-US" altLang="ko-KR" dirty="0"/>
              <a:t>Perform entity extraction and relation extraction end-to-end</a:t>
            </a:r>
          </a:p>
          <a:p>
            <a:pPr lvl="1"/>
            <a:r>
              <a:rPr lang="en-US" altLang="ko-KR" dirty="0"/>
              <a:t>2-Phase Architecture</a:t>
            </a:r>
          </a:p>
          <a:p>
            <a:pPr marL="342900" lvl="1" indent="0">
              <a:buNone/>
            </a:pPr>
            <a:r>
              <a:rPr lang="en-US" altLang="ko-KR" sz="1600" dirty="0"/>
              <a:t>       Phase 1 : generate nodes</a:t>
            </a:r>
          </a:p>
          <a:p>
            <a:pPr marL="342900" lvl="1" indent="0">
              <a:buNone/>
            </a:pPr>
            <a:r>
              <a:rPr lang="en-US" altLang="ko-KR" sz="1600" dirty="0"/>
              <a:t>       Phase 2 : generate edges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7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8BF48F-C144-8CA4-69AD-E4A97BBB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" y="4784979"/>
            <a:ext cx="5950046" cy="1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79"/>
    </mc:Choice>
    <mc:Fallback xmlns="">
      <p:transition spd="slow" advTm="9977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- </a:t>
            </a:r>
            <a:r>
              <a:rPr lang="en-US" altLang="ko-KR" sz="2700" dirty="0" err="1"/>
              <a:t>GraphRel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GraphRel</a:t>
            </a:r>
            <a:r>
              <a:rPr lang="en-US" altLang="ko-KR" b="1" dirty="0">
                <a:latin typeface="+mj-lt"/>
              </a:rPr>
              <a:t> Properties</a:t>
            </a:r>
          </a:p>
          <a:p>
            <a:endParaRPr lang="en-US" altLang="ko-KR" b="1" dirty="0">
              <a:latin typeface="+mj-lt"/>
            </a:endParaRPr>
          </a:p>
          <a:p>
            <a:pPr marL="342900" lvl="1" indent="0">
              <a:buNone/>
            </a:pPr>
            <a:r>
              <a:rPr lang="en-US" altLang="ko-KR" dirty="0"/>
              <a:t>1. Use SOTA language models pretrained on large textual corpora </a:t>
            </a:r>
          </a:p>
          <a:p>
            <a:pPr marL="342900" lvl="1" indent="0">
              <a:buNone/>
            </a:pPr>
            <a:r>
              <a:rPr lang="en-US" altLang="ko-KR" dirty="0"/>
              <a:t>      </a:t>
            </a:r>
            <a:r>
              <a:rPr lang="en-US" altLang="ko-KR" dirty="0">
                <a:solidFill>
                  <a:srgbClr val="0000FF"/>
                </a:solidFill>
              </a:rPr>
              <a:t>node generation is the key to algorithm performance</a:t>
            </a:r>
          </a:p>
          <a:p>
            <a:pPr marL="342900" lvl="1" indent="0">
              <a:buNone/>
            </a:pPr>
            <a:r>
              <a:rPr lang="en-US" altLang="ko-KR" dirty="0">
                <a:solidFill>
                  <a:srgbClr val="0000FF"/>
                </a:solidFill>
              </a:rPr>
              <a:t>      fine tuning the pretrained Transformer based language model</a:t>
            </a:r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2. partitioning of graph construction process into two steps ensure efficiency</a:t>
            </a:r>
          </a:p>
          <a:p>
            <a:pPr marL="342900" lvl="1" indent="0">
              <a:buNone/>
            </a:pPr>
            <a:r>
              <a:rPr lang="en-US" altLang="ko-KR" dirty="0">
                <a:solidFill>
                  <a:srgbClr val="0000FF"/>
                </a:solidFill>
              </a:rPr>
              <a:t>      generate each node and edge only once : Unique model</a:t>
            </a:r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8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880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53"/>
    </mc:Choice>
    <mc:Fallback xmlns="">
      <p:transition spd="slow" advTm="1242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700" dirty="0"/>
              <a:t>연구논문 내용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Grapher</a:t>
            </a:r>
            <a:r>
              <a:rPr lang="en-US" altLang="ko-KR" sz="2700" dirty="0"/>
              <a:t> Method</a:t>
            </a:r>
            <a:endParaRPr lang="ko-KR" altLang="en-US" sz="27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4948752"/>
          </a:xfrm>
        </p:spPr>
        <p:txBody>
          <a:bodyPr/>
          <a:lstStyle/>
          <a:p>
            <a:r>
              <a:rPr lang="en-US" altLang="ko-KR" b="1" dirty="0" err="1">
                <a:latin typeface="+mj-lt"/>
              </a:rPr>
              <a:t>Grapher</a:t>
            </a:r>
            <a:r>
              <a:rPr lang="en-US" altLang="ko-KR" b="1" dirty="0">
                <a:latin typeface="+mj-lt"/>
              </a:rPr>
              <a:t> Stage 1 : Text nodes</a:t>
            </a:r>
          </a:p>
          <a:p>
            <a:endParaRPr lang="en-US" altLang="ko-KR" b="1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Use pre-trained encoder-decoder language model(PLM, sequence-to-sequence   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this module additionally supplies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+mn-lt"/>
              </a:rPr>
              <a:t>node features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for the downstream task of edge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greedy decode the generated string and utilize the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+mn-lt"/>
              </a:rPr>
              <a:t>seperation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 tokens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+mn-lt"/>
              </a:rPr>
              <a:t>&lt;NODE_SEP&gt;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 to delineate the node boundaries and mean-pool the hidden states of the decoder's last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&lt;NODE_SEP&gt; : </a:t>
            </a:r>
            <a:r>
              <a:rPr lang="ko-KR" altLang="en-US" b="0" i="0" dirty="0">
                <a:effectLst/>
              </a:rPr>
              <a:t>노드의 경계를 구분하는 토큰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fix upfront the number of generated nodes and fill the missing ones with a special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+mn-lt"/>
              </a:rPr>
              <a:t>&lt;NO_NODE&gt;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token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This approach ignores that the graph nodes are permutation invariant permutation invariant(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</a:rPr>
              <a:t>한정된 집합의 요소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</a:rPr>
              <a:t>여기에서는 노드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lt"/>
              </a:rPr>
              <a:t>를 임의의 순서로 배열해도 결과가 동일한 특성을 가짐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6178B-E98D-4100-832F-8792E6F2FA52}"/>
              </a:ext>
            </a:extLst>
          </p:cNvPr>
          <p:cNvSpPr txBox="1">
            <a:spLocks/>
          </p:cNvSpPr>
          <p:nvPr/>
        </p:nvSpPr>
        <p:spPr>
          <a:xfrm>
            <a:off x="0" y="6597352"/>
            <a:ext cx="838200" cy="260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- </a:t>
            </a:r>
            <a:fld id="{02B6055E-DF13-4F23-BDD0-55E755B750E5}" type="slidenum">
              <a:rPr kumimoji="0" lang="en-US" altLang="ko-KR" sz="1050" b="1" smtClean="0">
                <a:solidFill>
                  <a:srgbClr val="5D5DC9"/>
                </a:solidFill>
                <a:latin typeface="+mn-lt"/>
                <a:ea typeface="+mn-ea"/>
              </a:rPr>
              <a:pPr/>
              <a:t>9</a:t>
            </a:fld>
            <a:r>
              <a:rPr kumimoji="0" lang="en-US" altLang="ko-KR" sz="1050" b="1" dirty="0">
                <a:solidFill>
                  <a:srgbClr val="5D5DC9"/>
                </a:solidFill>
                <a:latin typeface="+mn-lt"/>
                <a:ea typeface="+mn-ea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53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81"/>
    </mc:Choice>
    <mc:Fallback xmlns="">
      <p:transition spd="slow" advTm="53881"/>
    </mc:Fallback>
  </mc:AlternateContent>
</p:sld>
</file>

<file path=ppt/theme/theme1.xml><?xml version="1.0" encoding="utf-8"?>
<a:theme xmlns:a="http://schemas.openxmlformats.org/drawingml/2006/main" name="mclab(template)">
  <a:themeElements>
    <a:clrScheme name="이동통신연구실(표준서식)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이동통신연구실(표준서식)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</a:objectDefaults>
  <a:extraClrSchemeLst>
    <a:extraClrScheme>
      <a:clrScheme name="이동통신연구실(표준서식)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이동통신연구실(표준서식)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이동통신연구실(표준서식)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이동통신연구실(표준서식)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프레젠테이션1" id="{33DA4E8A-FD17-4F25-B812-A4B6C374D341}" vid="{AF0B71EB-678F-4920-9D17-EDD5B5ABB031}"/>
    </a:ext>
  </a:extLst>
</a:theme>
</file>

<file path=ppt/theme/theme2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mclab(template)</Template>
  <TotalTime>10518</TotalTime>
  <Words>1784</Words>
  <Application>Microsoft Office PowerPoint</Application>
  <PresentationFormat>화면 슬라이드 쇼(4:3)</PresentationFormat>
  <Paragraphs>227</Paragraphs>
  <Slides>17</Slides>
  <Notes>14</Notes>
  <HiddenSlides>0</HiddenSlides>
  <MMClips>8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Adobe Fan Heiti Std B</vt:lpstr>
      <vt:lpstr>HY견고딕</vt:lpstr>
      <vt:lpstr>HY수평선M</vt:lpstr>
      <vt:lpstr>HY울릉도M</vt:lpstr>
      <vt:lpstr>Söhne</vt:lpstr>
      <vt:lpstr>굴림</vt:lpstr>
      <vt:lpstr>굴림체</vt:lpstr>
      <vt:lpstr>돋움</vt:lpstr>
      <vt:lpstr>맑은 고딕</vt:lpstr>
      <vt:lpstr>Arial</vt:lpstr>
      <vt:lpstr>Tahoma</vt:lpstr>
      <vt:lpstr>Wingdings</vt:lpstr>
      <vt:lpstr>mclab(template)</vt:lpstr>
      <vt:lpstr>16_Office 테마</vt:lpstr>
      <vt:lpstr>36_Office 테마</vt:lpstr>
      <vt:lpstr>논문연구</vt:lpstr>
      <vt:lpstr>목 차</vt:lpstr>
      <vt:lpstr>연구 논문 개요</vt:lpstr>
      <vt:lpstr>연구 논문 개요 – Linearization-based Approach</vt:lpstr>
      <vt:lpstr>연구 논문 개요 – Sampling-based Approach</vt:lpstr>
      <vt:lpstr>연구 논문 내용</vt:lpstr>
      <vt:lpstr>연구논문 내용 – Grapher</vt:lpstr>
      <vt:lpstr>연구논문 내용 - GraphRel</vt:lpstr>
      <vt:lpstr>연구논문 내용 – Grapher Method</vt:lpstr>
      <vt:lpstr>연구논문 내용 - GraphRer</vt:lpstr>
      <vt:lpstr>연구논문 내용 – Grapher Method</vt:lpstr>
      <vt:lpstr>연구논문 내용 - GraphRel</vt:lpstr>
      <vt:lpstr>연구논문 내용 – Grapher Method</vt:lpstr>
      <vt:lpstr>연구논문 내용 – Grapher Method</vt:lpstr>
      <vt:lpstr>향후 계획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SooHyung</dc:creator>
  <cp:lastModifiedBy>wkdtjrrb12@gmail.com</cp:lastModifiedBy>
  <cp:revision>1681</cp:revision>
  <cp:lastPrinted>2017-12-06T08:27:47Z</cp:lastPrinted>
  <dcterms:created xsi:type="dcterms:W3CDTF">2015-05-18T06:30:45Z</dcterms:created>
  <dcterms:modified xsi:type="dcterms:W3CDTF">2023-11-13T11:56:24Z</dcterms:modified>
</cp:coreProperties>
</file>